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8" r:id="rId9"/>
    <p:sldId id="263" r:id="rId10"/>
    <p:sldId id="264" r:id="rId11"/>
    <p:sldId id="265" r:id="rId12"/>
    <p:sldId id="270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ausalsystem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ites.psu.edu/cavworkshop/jo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4.mp4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13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E88708-7F62-50E4-32D9-4231D71F58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8564" y="-15449"/>
            <a:ext cx="12250563" cy="7782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01DB7-4AE7-CF57-94AA-8459E66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ACS 597: Noise Control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FED99-BB25-020F-C88D-40CFAAA15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BC7DA2-EEAF-FBBB-9D5D-14578BA067C2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Introduction</a:t>
            </a:r>
          </a:p>
        </p:txBody>
      </p:sp>
      <p:pic>
        <p:nvPicPr>
          <p:cNvPr id="9" name="planeWave_multipleIntensities">
            <a:hlinkClick r:id="" action="ppaction://media"/>
            <a:extLst>
              <a:ext uri="{FF2B5EF4-FFF2-40B4-BE49-F238E27FC236}">
                <a16:creationId xmlns:a16="http://schemas.microsoft.com/office/drawing/2014/main" id="{BF3C3238-5319-D476-F46A-EA291EF1D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650" r="7878"/>
          <a:stretch/>
        </p:blipFill>
        <p:spPr>
          <a:xfrm>
            <a:off x="2125551" y="4738302"/>
            <a:ext cx="7751428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5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1753-81E8-CCA3-998A-3D274811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7FC0-C45C-84F5-B7C4-0E9B1278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9E567-E464-7701-1477-9101484F9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4"/>
            <a:ext cx="10515600" cy="5255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 notes</a:t>
            </a:r>
          </a:p>
          <a:p>
            <a:endParaRPr lang="en-US" dirty="0"/>
          </a:p>
          <a:p>
            <a:r>
              <a:rPr lang="en-US" dirty="0"/>
              <a:t>Recordings</a:t>
            </a:r>
          </a:p>
          <a:p>
            <a:endParaRPr lang="en-US" dirty="0"/>
          </a:p>
          <a:p>
            <a:r>
              <a:rPr lang="en-US" dirty="0"/>
              <a:t>Attendance</a:t>
            </a:r>
          </a:p>
          <a:p>
            <a:pPr lvl="1"/>
            <a:r>
              <a:rPr lang="en-US" dirty="0"/>
              <a:t>Resident students: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Distance education students: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Fridays, 1–2 pm via Zoom. See Canvas calendar for link.</a:t>
            </a:r>
          </a:p>
          <a:p>
            <a:pPr lvl="1"/>
            <a:r>
              <a:rPr lang="en-US" dirty="0"/>
              <a:t>Or by appointment, including evenings or weekends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C0C89-703E-1B05-A5AA-92AD3B4D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C6B6B-B7C0-AE14-DB9F-707F849E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4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16118-244F-E397-1B7D-47CB1672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DA66-6384-9B34-BBAF-A81370BB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Homework, exams, and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61F8-8994-B091-2C36-100C2A55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4"/>
            <a:ext cx="10515600" cy="5255655"/>
          </a:xfrm>
        </p:spPr>
        <p:txBody>
          <a:bodyPr>
            <a:normAutofit/>
          </a:bodyPr>
          <a:lstStyle/>
          <a:p>
            <a:r>
              <a:rPr lang="en-US" dirty="0"/>
              <a:t>Exams—</a:t>
            </a:r>
          </a:p>
          <a:p>
            <a:endParaRPr lang="en-US" dirty="0"/>
          </a:p>
          <a:p>
            <a:r>
              <a:rPr lang="en-US" dirty="0"/>
              <a:t>Final—</a:t>
            </a:r>
          </a:p>
          <a:p>
            <a:endParaRPr lang="en-US" dirty="0"/>
          </a:p>
          <a:p>
            <a:r>
              <a:rPr lang="en-US" dirty="0"/>
              <a:t>Homework—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AED6D7-8C67-04F4-16FC-0001EC5C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64F3C-D9D8-0531-257A-BB1632FE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4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B159E-6DEA-A8A7-A3D3-A1311352E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F77C-AD04-EDC0-80B5-A67C364D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course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64AA6-33BC-8382-2BEB-07439B335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4"/>
            <a:ext cx="6096000" cy="5255655"/>
          </a:xfrm>
        </p:spPr>
        <p:txBody>
          <a:bodyPr>
            <a:normAutofit/>
          </a:bodyPr>
          <a:lstStyle/>
          <a:p>
            <a:r>
              <a:rPr lang="en-US" dirty="0"/>
              <a:t>MATLAB or other programming language</a:t>
            </a:r>
          </a:p>
          <a:p>
            <a:pPr lvl="1"/>
            <a:r>
              <a:rPr lang="en-US" dirty="0"/>
              <a:t>Nothing extremely advanced, but matrix multiplication gets yucky in Excel.</a:t>
            </a:r>
          </a:p>
          <a:p>
            <a:pPr lvl="1"/>
            <a:r>
              <a:rPr lang="en-US" dirty="0"/>
              <a:t>See resources on Canvas if you want to learn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Book is not required</a:t>
            </a:r>
          </a:p>
          <a:p>
            <a:pPr lvl="1"/>
            <a:r>
              <a:rPr lang="en-US" dirty="0"/>
              <a:t>See links on Canvas</a:t>
            </a:r>
          </a:p>
          <a:p>
            <a:pPr lvl="1"/>
            <a:r>
              <a:rPr lang="en-US" dirty="0"/>
              <a:t>See errata on </a:t>
            </a:r>
            <a:r>
              <a:rPr lang="en-US" dirty="0">
                <a:hlinkClick r:id="rId2"/>
              </a:rPr>
              <a:t>authors’ website</a:t>
            </a:r>
            <a:r>
              <a:rPr lang="en-US" dirty="0"/>
              <a:t> (also it’s a very 1990s style website, which is fun)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86FEC-6BD5-F445-D08C-9BB2BD9C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B5D35-9758-8E39-9F6C-EB953DA9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D3673A-4094-428D-511C-EE7E54FE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41" y="2035649"/>
            <a:ext cx="2838846" cy="40201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D088EB-29A7-645C-5118-8F7FBC178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240" y="2035649"/>
            <a:ext cx="2719756" cy="40201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89AF25-15EE-FDC0-0ABB-90CC005342AB}"/>
              </a:ext>
            </a:extLst>
          </p:cNvPr>
          <p:cNvSpPr txBox="1"/>
          <p:nvPr/>
        </p:nvSpPr>
        <p:spPr>
          <a:xfrm>
            <a:off x="7661188" y="5484345"/>
            <a:ext cx="699187" cy="369332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$60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286BD-757F-0ED5-E686-6FBBC0059AC3}"/>
              </a:ext>
            </a:extLst>
          </p:cNvPr>
          <p:cNvSpPr txBox="1"/>
          <p:nvPr/>
        </p:nvSpPr>
        <p:spPr>
          <a:xfrm>
            <a:off x="10536193" y="5514975"/>
            <a:ext cx="699187" cy="369332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$66</a:t>
            </a:r>
          </a:p>
        </p:txBody>
      </p:sp>
    </p:spTree>
    <p:extLst>
      <p:ext uri="{BB962C8B-B14F-4D97-AF65-F5344CB8AC3E}">
        <p14:creationId xmlns:p14="http://schemas.microsoft.com/office/powerpoint/2010/main" val="229213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3A23-6E6D-1FC8-7348-D56A2B4B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“Noise Control is Constrained Acoustics”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FDDF8-9BFA-62B2-B3EE-E1C65E08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14E78-5E24-613E-95EA-55067A55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575F52-A3AE-0F3A-A941-508F79E69AAD}"/>
              </a:ext>
            </a:extLst>
          </p:cNvPr>
          <p:cNvSpPr/>
          <p:nvPr/>
        </p:nvSpPr>
        <p:spPr>
          <a:xfrm>
            <a:off x="2130511" y="1241811"/>
            <a:ext cx="4572000" cy="45720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tkinson Hyperlegible" pitchFamily="50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BF44D7-268B-F4C7-1F27-2A445881C256}"/>
              </a:ext>
            </a:extLst>
          </p:cNvPr>
          <p:cNvSpPr/>
          <p:nvPr/>
        </p:nvSpPr>
        <p:spPr>
          <a:xfrm>
            <a:off x="5121876" y="1250564"/>
            <a:ext cx="4572000" cy="45720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tkinson Hyperlegibl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45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11D73-A603-160F-650B-CCA1F263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4738-5CBC-E9F5-0253-466DDB33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Source-path-receiver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F0EAA-E885-5948-B2B4-64E204F9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A2939-A1CF-E48C-A26D-645528DC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A94B-6A18-4B9C-E004-982B86E7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Dr. Dare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A455-6552-6F29-B391-23ADDEE3D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B.S. from the University of Illinois</a:t>
            </a:r>
          </a:p>
          <a:p>
            <a:r>
              <a:rPr lang="en-US" dirty="0"/>
              <a:t>M.S. and Ph.D. from Purdue University</a:t>
            </a:r>
          </a:p>
          <a:p>
            <a:pPr lvl="1"/>
            <a:r>
              <a:rPr lang="en-US" dirty="0"/>
              <a:t>Dissertation: “Generation Mechanisms of Tire-Pavement Noise”</a:t>
            </a:r>
          </a:p>
          <a:p>
            <a:pPr lvl="1"/>
            <a:endParaRPr lang="en-US" dirty="0"/>
          </a:p>
          <a:p>
            <a:r>
              <a:rPr lang="en-US" dirty="0"/>
              <a:t>Board Certified, Institute of Noise Control Engineering of the USA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37E99-5CFF-173E-C6BE-5BDCA3F9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D9E22-A67A-999C-14D3-8F410936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B5834-B421-FCF5-93F9-8A51B862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00" y="3731373"/>
            <a:ext cx="2315282" cy="22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3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E695B-9A38-3263-6848-1EF74AFC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7D3E-0EE6-4D16-8831-C097675C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 wear many hats in the noise control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311-633D-7C8D-6481-0AF20B62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9176951" cy="5036494"/>
          </a:xfrm>
        </p:spPr>
        <p:txBody>
          <a:bodyPr/>
          <a:lstStyle/>
          <a:p>
            <a:r>
              <a:rPr lang="en-US" dirty="0"/>
              <a:t>Head of Engineering Acoustics Department at the Applied Research Laboratory (my “day job”)</a:t>
            </a:r>
          </a:p>
          <a:p>
            <a:endParaRPr lang="en-US" dirty="0"/>
          </a:p>
          <a:p>
            <a:r>
              <a:rPr lang="en-US" dirty="0"/>
              <a:t>Director of the </a:t>
            </a:r>
            <a:r>
              <a:rPr lang="en-US" dirty="0">
                <a:hlinkClick r:id="rId2"/>
              </a:rPr>
              <a:t>Center for Acoustics and Vibration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Vice President for Congresses at International Institute for Noise Control Engineering</a:t>
            </a:r>
          </a:p>
          <a:p>
            <a:endParaRPr lang="en-US" dirty="0"/>
          </a:p>
          <a:p>
            <a:r>
              <a:rPr lang="en-US" dirty="0"/>
              <a:t>Lead instructor for INCE-USA’s Noise Control Engineering courses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F0777-B6B2-D270-8D37-80B65BE3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2E6AE-A96F-B719-B390-49B046F3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9937E18-8DAE-FAA4-C76A-475F807E0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3297" y="1096346"/>
            <a:ext cx="3201945" cy="643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0ECF86-713D-F21D-1249-9A70F9942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804" y="2639541"/>
            <a:ext cx="2562583" cy="1705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D73497-1B98-2236-DDB7-E29DC81C8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4441334"/>
            <a:ext cx="3430855" cy="24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2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0A70-8A7F-3FAC-44D8-C337F898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2CCE-5DFA-9036-39E5-A262A5C7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mission: </a:t>
            </a:r>
            <a:r>
              <a:rPr lang="en-US" i="1" dirty="0"/>
              <a:t>to have fun solving interesting problems with great people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14930-D144-A3BC-6247-8A11D899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DA8E-2F02-163A-89F3-442E48FE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4</a:t>
            </a:fld>
            <a:endParaRPr lang="en-US"/>
          </a:p>
        </p:txBody>
      </p:sp>
      <p:pic>
        <p:nvPicPr>
          <p:cNvPr id="7" name="Furnace_operational_mode">
            <a:hlinkClick r:id="" action="ppaction://media"/>
            <a:extLst>
              <a:ext uri="{FF2B5EF4-FFF2-40B4-BE49-F238E27FC236}">
                <a16:creationId xmlns:a16="http://schemas.microsoft.com/office/drawing/2014/main" id="{3782ECBE-870D-A331-6AAF-ADDE52BE68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213" y="2283257"/>
            <a:ext cx="4486462" cy="407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29229-BCA8-2359-911F-496BB2AE6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310" y="2916708"/>
            <a:ext cx="3107783" cy="29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5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0A70-8A7F-3FAC-44D8-C337F898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2CCE-5DFA-9036-39E5-A262A5C7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mission: </a:t>
            </a:r>
            <a:r>
              <a:rPr lang="en-US" i="1" dirty="0"/>
              <a:t>to have fun solving interesting problems with great people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14930-D144-A3BC-6247-8A11D899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DA8E-2F02-163A-89F3-442E48FE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/>
          </a:p>
        </p:txBody>
      </p:sp>
      <p:pic>
        <p:nvPicPr>
          <p:cNvPr id="6" name="1_BB_clusterResults.mpg">
            <a:hlinkClick r:id="" action="ppaction://media"/>
            <a:extLst>
              <a:ext uri="{FF2B5EF4-FFF2-40B4-BE49-F238E27FC236}">
                <a16:creationId xmlns:a16="http://schemas.microsoft.com/office/drawing/2014/main" id="{E7A2DB81-A89B-70DB-D5CC-2D92D0C4A8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415" r="6432"/>
          <a:stretch>
            <a:fillRect/>
          </a:stretch>
        </p:blipFill>
        <p:spPr>
          <a:xfrm>
            <a:off x="768069" y="1815608"/>
            <a:ext cx="5193822" cy="3649739"/>
          </a:xfrm>
          <a:prstGeom prst="rect">
            <a:avLst/>
          </a:prstGeom>
        </p:spPr>
      </p:pic>
      <p:pic>
        <p:nvPicPr>
          <p:cNvPr id="9" name="drum158">
            <a:hlinkClick r:id="" action="ppaction://media"/>
            <a:extLst>
              <a:ext uri="{FF2B5EF4-FFF2-40B4-BE49-F238E27FC236}">
                <a16:creationId xmlns:a16="http://schemas.microsoft.com/office/drawing/2014/main" id="{75310E0D-2712-CED7-43C3-746E6FB7DB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77518" y="4379603"/>
            <a:ext cx="3746995" cy="2341872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6783B6BA-0748-60C8-112F-9B42514E0B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1" b="7484"/>
          <a:stretch/>
        </p:blipFill>
        <p:spPr>
          <a:xfrm>
            <a:off x="6978510" y="1537504"/>
            <a:ext cx="5052717" cy="2743200"/>
          </a:xfrm>
          <a:prstGeom prst="rect">
            <a:avLst/>
          </a:prstGeom>
        </p:spPr>
      </p:pic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9B598B83-D296-CC35-4D47-72A4CB91E5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/>
          <a:stretch/>
        </p:blipFill>
        <p:spPr>
          <a:xfrm>
            <a:off x="1911735" y="5250433"/>
            <a:ext cx="2743200" cy="1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2EC6E-44E8-ABDB-0C51-69E69543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9CC1-11FA-9864-ADA5-9F3416E2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6180D-63F1-0044-9DE7-74EB000BD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100695"/>
            <a:ext cx="7628238" cy="50364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Teaching mission: </a:t>
            </a:r>
            <a:r>
              <a:rPr lang="en-US" i="1" dirty="0"/>
              <a:t>to help people learn hard things with humor and empathy</a:t>
            </a:r>
          </a:p>
          <a:p>
            <a:endParaRPr lang="en-US" dirty="0"/>
          </a:p>
          <a:p>
            <a:r>
              <a:rPr lang="en-US" dirty="0"/>
              <a:t>Courses taught:</a:t>
            </a:r>
          </a:p>
          <a:p>
            <a:pPr lvl="1"/>
            <a:r>
              <a:rPr lang="en-US" dirty="0"/>
              <a:t>ACS 505, Experimental Techniques in Acoustics (10 times)</a:t>
            </a:r>
          </a:p>
          <a:p>
            <a:pPr lvl="1"/>
            <a:r>
              <a:rPr lang="en-US" dirty="0"/>
              <a:t>ACS 503, Signal Analysis (last semester)</a:t>
            </a:r>
          </a:p>
          <a:p>
            <a:pPr lvl="1"/>
            <a:r>
              <a:rPr lang="en-US" dirty="0"/>
              <a:t>AERSP 305, Experimental Methods in Aerospace (8 times)</a:t>
            </a:r>
          </a:p>
          <a:p>
            <a:pPr lvl="1"/>
            <a:r>
              <a:rPr lang="en-US" dirty="0"/>
              <a:t>INCE-USA Noise Control Engineering (since 2019)</a:t>
            </a:r>
          </a:p>
          <a:p>
            <a:r>
              <a:rPr lang="en-US" dirty="0"/>
              <a:t>Short courses</a:t>
            </a:r>
          </a:p>
          <a:p>
            <a:pPr lvl="1"/>
            <a:r>
              <a:rPr lang="en-US" dirty="0"/>
              <a:t>Machine learning in acoustics</a:t>
            </a:r>
          </a:p>
          <a:p>
            <a:pPr lvl="1"/>
            <a:r>
              <a:rPr lang="en-US" dirty="0"/>
              <a:t>Acoustic signal analysis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E33FB-D95D-FBD2-40F8-83DFB327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7E7B7-6A03-AD33-04CC-8CC58A1A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D5BDA-2F1E-9357-7D9C-598D4300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100695"/>
            <a:ext cx="4572000" cy="25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9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D44A-DBBF-A9D3-C77D-9657F90B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people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815FF-9328-5FB4-7FF0-2D0B38599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Kris Popovich—Distance Education support</a:t>
            </a:r>
          </a:p>
          <a:p>
            <a:r>
              <a:rPr lang="en-US" dirty="0"/>
              <a:t>Paula Sedlacek—Producer</a:t>
            </a:r>
          </a:p>
          <a:p>
            <a:r>
              <a:rPr lang="en-US" dirty="0"/>
              <a:t>Andrew Barnard—Previous instructor of this course</a:t>
            </a:r>
          </a:p>
          <a:p>
            <a:endParaRPr lang="en-US" dirty="0"/>
          </a:p>
          <a:p>
            <a:r>
              <a:rPr lang="en-US" dirty="0"/>
              <a:t>Resident students</a:t>
            </a:r>
          </a:p>
          <a:p>
            <a:pPr lvl="1"/>
            <a:r>
              <a:rPr lang="en-US" dirty="0"/>
              <a:t>Carter Paprocki</a:t>
            </a:r>
          </a:p>
          <a:p>
            <a:pPr lvl="1"/>
            <a:r>
              <a:rPr lang="en-US" dirty="0"/>
              <a:t>Colin Flavin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95340-65D9-8EEC-E4AD-C0C0780B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80E73-DA00-E7E9-97AF-80C53800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788-04A3-503C-352F-8672A2D7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about yourself (survey on Canvas, due tomorrow)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9CCFF-C14E-AF74-D740-E423DC321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other acoustics-related classes have you taken, at Penn State or elsewhere?</a:t>
            </a:r>
          </a:p>
          <a:p>
            <a:endParaRPr lang="en-US" dirty="0"/>
          </a:p>
          <a:p>
            <a:r>
              <a:rPr lang="en-US" dirty="0"/>
              <a:t>What does a typical work day or week for you look like?</a:t>
            </a:r>
          </a:p>
          <a:p>
            <a:endParaRPr lang="en-US" dirty="0"/>
          </a:p>
          <a:p>
            <a:r>
              <a:rPr lang="en-US" dirty="0"/>
              <a:t>What are you most hoping to learn about? For example, is there a noise control topic do you wish you had a deeper understanding of?</a:t>
            </a:r>
          </a:p>
          <a:p>
            <a:endParaRPr lang="en-US" dirty="0"/>
          </a:p>
          <a:p>
            <a:r>
              <a:rPr lang="en-US" dirty="0"/>
              <a:t>Is there any topic that you think you should know, but maybe could use a refresher on?</a:t>
            </a:r>
          </a:p>
          <a:p>
            <a:endParaRPr lang="en-US" dirty="0"/>
          </a:p>
          <a:p>
            <a:r>
              <a:rPr lang="en-US" dirty="0"/>
              <a:t>Is there anything else you would like me to know about you?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0E1BC-61A9-49AC-28E4-3A58D388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46BA1-9D5C-75B4-2A8C-7DC93BFC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8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201A-B917-E366-6488-924AFBF1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broken into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5C3-D454-6398-D20C-EE92D5E2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Ducts, mufflers, and silencers</a:t>
            </a:r>
          </a:p>
          <a:p>
            <a:pPr marL="514350" indent="-514350">
              <a:buAutoNum type="arabicPeriod"/>
            </a:pPr>
            <a:r>
              <a:rPr lang="en-US" dirty="0"/>
              <a:t>Acoustic enclosures</a:t>
            </a:r>
          </a:p>
          <a:p>
            <a:pPr marL="514350" indent="-514350">
              <a:buAutoNum type="arabicPeriod"/>
            </a:pPr>
            <a:r>
              <a:rPr lang="en-US" dirty="0"/>
              <a:t>Vibration control</a:t>
            </a:r>
          </a:p>
          <a:p>
            <a:pPr marL="514350" indent="-514350">
              <a:buAutoNum type="arabicPeriod"/>
            </a:pPr>
            <a:r>
              <a:rPr lang="en-US" dirty="0"/>
              <a:t>Acoustic sources</a:t>
            </a:r>
          </a:p>
          <a:p>
            <a:pPr marL="514350" indent="-514350">
              <a:buAutoNum type="arabicPeriod"/>
            </a:pPr>
            <a:r>
              <a:rPr lang="en-US" dirty="0"/>
              <a:t>Rotating machinery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module contains: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36948-0B17-A6F6-EA6A-D1BC0D60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80E4D-77FD-8B3D-1F2F-A1DD0AB51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490</Words>
  <Application>Microsoft Office PowerPoint</Application>
  <PresentationFormat>Widescreen</PresentationFormat>
  <Paragraphs>117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Atkinson Hyperlegible</vt:lpstr>
      <vt:lpstr>Calibri</vt:lpstr>
      <vt:lpstr>Office Theme</vt:lpstr>
      <vt:lpstr>ACS 597: Noise Control Applications</vt:lpstr>
      <vt:lpstr>About Dr. Dare</vt:lpstr>
      <vt:lpstr>I wear many hats in the noise control community</vt:lpstr>
      <vt:lpstr>Research</vt:lpstr>
      <vt:lpstr>Research</vt:lpstr>
      <vt:lpstr>Teaching</vt:lpstr>
      <vt:lpstr>Other people to know</vt:lpstr>
      <vt:lpstr>Tell me about yourself (survey on Canvas, due tomorrow)</vt:lpstr>
      <vt:lpstr>Class is broken into modules</vt:lpstr>
      <vt:lpstr>Class format</vt:lpstr>
      <vt:lpstr>Homework, exams, and grading</vt:lpstr>
      <vt:lpstr>Other course requirements</vt:lpstr>
      <vt:lpstr>“Noise Control is Constrained Acoustics”</vt:lpstr>
      <vt:lpstr>Source-path-receiver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Dare</dc:creator>
  <cp:lastModifiedBy>Tyler Dare</cp:lastModifiedBy>
  <cp:revision>11</cp:revision>
  <dcterms:created xsi:type="dcterms:W3CDTF">2025-01-05T23:36:15Z</dcterms:created>
  <dcterms:modified xsi:type="dcterms:W3CDTF">2025-01-13T00:35:41Z</dcterms:modified>
</cp:coreProperties>
</file>